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61" r:id="rId3"/>
    <p:sldId id="262" r:id="rId4"/>
    <p:sldId id="263" r:id="rId5"/>
    <p:sldId id="264" r:id="rId6"/>
    <p:sldId id="265" r:id="rId7"/>
    <p:sldId id="272" r:id="rId8"/>
    <p:sldId id="273" r:id="rId9"/>
    <p:sldId id="274" r:id="rId10"/>
    <p:sldId id="279" r:id="rId11"/>
    <p:sldId id="271" r:id="rId12"/>
    <p:sldId id="276" r:id="rId13"/>
    <p:sldId id="280" r:id="rId14"/>
    <p:sldId id="282" r:id="rId15"/>
    <p:sldId id="284" r:id="rId16"/>
    <p:sldId id="283" r:id="rId17"/>
    <p:sldId id="28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0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8B29-EBB6-6146-A61D-043B3F205393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686D-06BD-E948-9647-5939A589F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0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0C74-7937-CE47-9535-120425AED1A5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8037-2DCA-9744-B227-8097F8BE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53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C897-B6A6-1C4F-84B5-2C9F9CD6BD08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F230-4E74-524D-BAC7-A8A897744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D970-A432-C742-8B08-0C3F3E4ADFCC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921E-3D96-314B-AFC7-FD281B4F0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57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8045-31DC-854F-BB48-9D51F13E242A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A3AC-1636-1A44-9EE8-565B91001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19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FCAC-58C2-084E-8C0B-AFE15E5379D0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E0AB-DA99-8F4A-9D8E-832A396A4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26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434E-7700-4C45-A1A7-916B198D5C07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55AE-6693-A445-96FC-58D367400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94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5409-D125-E04E-BBF5-0710D0073CE6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5246-72AD-D849-A97D-093D6091A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32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457A-7A75-DE45-82FC-D5E296899AD1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DB7C-7F66-734A-97D8-6B524DA75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27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4098-0764-0D41-8581-1C891654C77C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85501-93A6-2D4B-9FFB-4801F0E01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61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0A30-E40A-E84D-8463-E5A977CB0BD1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DF01D-566F-1545-AA16-7A6A0F627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AA2F-AA83-584A-A5E2-50D683D91E43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CF76-F8D1-EF4D-9AAE-1926ECEB6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39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8662FB-3F31-1543-96FF-A4B45B8742AF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889E90-E05F-DC41-97F8-DB1E5BBB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1" fontAlgn="base" hangingPunct="1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111.docx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909714" y="2078730"/>
            <a:ext cx="2907550" cy="902807"/>
          </a:xfrm>
          <a:prstGeom prst="rect">
            <a:avLst/>
          </a:prstGeom>
          <a:solidFill>
            <a:schemeClr val="accent6">
              <a:alpha val="20000"/>
            </a:schemeClr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6200000">
            <a:off x="-2122459" y="2996822"/>
            <a:ext cx="5285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Konference p</a:t>
            </a:r>
            <a:r>
              <a:rPr lang="en-US" sz="3200" b="1" dirty="0" err="1" smtClean="0"/>
              <a:t>rojekt</a:t>
            </a:r>
            <a:r>
              <a:rPr lang="cs-CZ" sz="3200" b="1" dirty="0" smtClean="0"/>
              <a:t>u</a:t>
            </a:r>
            <a:r>
              <a:rPr lang="en-US" sz="3200" b="1" dirty="0" smtClean="0"/>
              <a:t> N</a:t>
            </a:r>
            <a:r>
              <a:rPr lang="cs-CZ" sz="3200" b="1" dirty="0" smtClean="0"/>
              <a:t>O</a:t>
            </a:r>
            <a:r>
              <a:rPr lang="en-US" sz="3200" b="1" dirty="0" smtClean="0"/>
              <a:t>E </a:t>
            </a:r>
            <a:endParaRPr lang="en-AU" sz="3200" dirty="0"/>
          </a:p>
        </p:txBody>
      </p:sp>
      <p:sp>
        <p:nvSpPr>
          <p:cNvPr id="3" name="Rectangle 2"/>
          <p:cNvSpPr/>
          <p:nvPr/>
        </p:nvSpPr>
        <p:spPr>
          <a:xfrm>
            <a:off x="398496" y="243732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Uvolnění a zmocnění</a:t>
            </a:r>
            <a:r>
              <a:rPr lang="en-US" sz="2400" b="1" dirty="0" smtClean="0"/>
              <a:t> </a:t>
            </a:r>
            <a:r>
              <a:rPr lang="cs-CZ" sz="2400" b="1" dirty="0" smtClean="0"/>
              <a:t>vedoucích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605" y="836535"/>
            <a:ext cx="4976034" cy="4878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2293" y="1213695"/>
            <a:ext cx="298030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Semin</a:t>
            </a:r>
            <a:r>
              <a:rPr lang="cs-CZ" b="1" dirty="0" err="1" smtClean="0"/>
              <a:t>ář</a:t>
            </a:r>
            <a:r>
              <a:rPr lang="en-US" b="1" dirty="0" smtClean="0"/>
              <a:t> 1:</a:t>
            </a:r>
            <a:endParaRPr lang="en-US" b="1" dirty="0"/>
          </a:p>
          <a:p>
            <a:r>
              <a:rPr lang="cs-CZ" b="1" dirty="0" smtClean="0"/>
              <a:t>Prostředí a výzvy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>
                <a:solidFill>
                  <a:srgbClr val="0000FF"/>
                </a:solidFill>
              </a:rPr>
              <a:t>Semin</a:t>
            </a:r>
            <a:r>
              <a:rPr lang="cs-CZ" b="1" dirty="0" err="1" smtClean="0">
                <a:solidFill>
                  <a:srgbClr val="0000FF"/>
                </a:solidFill>
              </a:rPr>
              <a:t>ář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2: 	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cs-CZ" b="1" dirty="0" smtClean="0">
                <a:solidFill>
                  <a:srgbClr val="0000FF"/>
                </a:solidFill>
              </a:rPr>
              <a:t>Tři duchovní hodnoty 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zdravého vedoucího</a:t>
            </a:r>
            <a:endParaRPr lang="en-AU" dirty="0">
              <a:solidFill>
                <a:srgbClr val="0000FF"/>
              </a:solidFill>
            </a:endParaRPr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/>
              <a:t>Semin</a:t>
            </a:r>
            <a:r>
              <a:rPr lang="cs-CZ" b="1" dirty="0" err="1" smtClean="0"/>
              <a:t>ář</a:t>
            </a:r>
            <a:r>
              <a:rPr lang="en-US" b="1" dirty="0" smtClean="0"/>
              <a:t> </a:t>
            </a:r>
            <a:r>
              <a:rPr lang="en-US" b="1" dirty="0"/>
              <a:t>3: 	</a:t>
            </a:r>
            <a:endParaRPr lang="en-US" b="1" dirty="0" smtClean="0"/>
          </a:p>
          <a:p>
            <a:r>
              <a:rPr lang="cs-CZ" b="1" dirty="0" smtClean="0"/>
              <a:t>Kde získám</a:t>
            </a:r>
          </a:p>
          <a:p>
            <a:r>
              <a:rPr lang="cs-CZ" b="1" dirty="0" smtClean="0"/>
              <a:t>své vedoucí</a:t>
            </a:r>
            <a:r>
              <a:rPr lang="en-US" b="1" dirty="0" smtClean="0"/>
              <a:t>?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>
                <a:solidFill>
                  <a:srgbClr val="0000FF"/>
                </a:solidFill>
              </a:rPr>
              <a:t>Semin</a:t>
            </a:r>
            <a:r>
              <a:rPr lang="cs-CZ" b="1" dirty="0" err="1" smtClean="0">
                <a:solidFill>
                  <a:srgbClr val="0000FF"/>
                </a:solidFill>
              </a:rPr>
              <a:t>ář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4:	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cs-CZ" b="1" dirty="0" smtClean="0">
                <a:solidFill>
                  <a:srgbClr val="0000FF"/>
                </a:solidFill>
              </a:rPr>
              <a:t>Posiluj a uvolňuj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endParaRPr lang="en-AU" dirty="0">
              <a:solidFill>
                <a:srgbClr val="0000FF"/>
              </a:solidFill>
            </a:endParaRPr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/>
              <a:t>Semin</a:t>
            </a:r>
            <a:r>
              <a:rPr lang="cs-CZ" b="1" dirty="0" err="1" smtClean="0"/>
              <a:t>ář</a:t>
            </a:r>
            <a:r>
              <a:rPr lang="en-US" b="1" dirty="0" smtClean="0"/>
              <a:t> </a:t>
            </a:r>
            <a:r>
              <a:rPr lang="en-US" b="1" dirty="0"/>
              <a:t>5:	</a:t>
            </a:r>
            <a:endParaRPr lang="en-US" b="1" dirty="0" smtClean="0"/>
          </a:p>
          <a:p>
            <a:r>
              <a:rPr lang="cs-CZ" b="1" smtClean="0"/>
              <a:t>Rozšířená rodina na misii</a:t>
            </a:r>
            <a:endParaRPr lang="en-AU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8864" y="5756945"/>
            <a:ext cx="2190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11</a:t>
            </a:r>
            <a:r>
              <a:rPr lang="cs-CZ" sz="2000" b="1" dirty="0" smtClean="0"/>
              <a:t>.</a:t>
            </a:r>
            <a:r>
              <a:rPr lang="en-US" sz="2000" b="1" dirty="0" smtClean="0"/>
              <a:t>-12</a:t>
            </a:r>
            <a:r>
              <a:rPr lang="cs-CZ" sz="2000" b="1" dirty="0" smtClean="0"/>
              <a:t>.</a:t>
            </a:r>
            <a:r>
              <a:rPr lang="en-US" sz="2000" b="1" dirty="0" smtClean="0"/>
              <a:t> </a:t>
            </a:r>
            <a:r>
              <a:rPr lang="cs-CZ" sz="2000" b="1" dirty="0" smtClean="0"/>
              <a:t>září</a:t>
            </a:r>
            <a:r>
              <a:rPr lang="en-US" sz="2000" b="1" dirty="0" smtClean="0"/>
              <a:t> 2015 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33482" y="5740436"/>
            <a:ext cx="2214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Oreste Pompetti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19500" y="5746750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|</a:t>
            </a:r>
            <a:endParaRPr lang="en-US" b="1" dirty="0"/>
          </a:p>
        </p:txBody>
      </p:sp>
      <p:sp>
        <p:nvSpPr>
          <p:cNvPr id="25" name="Bent Arrow 24"/>
          <p:cNvSpPr/>
          <p:nvPr/>
        </p:nvSpPr>
        <p:spPr>
          <a:xfrm rot="5400000">
            <a:off x="6136057" y="188772"/>
            <a:ext cx="777129" cy="1256839"/>
          </a:xfrm>
          <a:prstGeom prst="ben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65" y="553575"/>
            <a:ext cx="8724412" cy="529138"/>
          </a:xfrm>
        </p:spPr>
        <p:txBody>
          <a:bodyPr/>
          <a:lstStyle/>
          <a:p>
            <a:pPr algn="l"/>
            <a:r>
              <a:rPr lang="en-US" sz="2400" b="1" dirty="0" smtClean="0"/>
              <a:t>1. </a:t>
            </a:r>
            <a:r>
              <a:rPr lang="cs-CZ" sz="2400" b="1" dirty="0" smtClean="0"/>
              <a:t>Vyučování pomocí Zápasů </a:t>
            </a:r>
            <a:r>
              <a:rPr lang="en-US" sz="2400" b="1" dirty="0" smtClean="0"/>
              <a:t>&amp; </a:t>
            </a:r>
            <a:r>
              <a:rPr lang="cs-CZ" sz="2400" b="1" dirty="0" smtClean="0"/>
              <a:t>Úspěchů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68051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90493" y="4484293"/>
            <a:ext cx="1830484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Co mi Bůh říká?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47" y="4337993"/>
            <a:ext cx="1508408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Co s tím udělám?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56121" y="1602531"/>
            <a:ext cx="3038049" cy="965081"/>
          </a:xfrm>
          <a:prstGeom prst="ellipse">
            <a:avLst/>
          </a:prstGeom>
          <a:ln>
            <a:solidFill>
              <a:schemeClr val="accent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Konkrétní osobní boj nebo úspěch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70580" y="4820826"/>
            <a:ext cx="141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18579B"/>
                </a:solidFill>
              </a:rPr>
              <a:t>Slyšení</a:t>
            </a:r>
            <a:endParaRPr lang="en-US" b="1" dirty="0">
              <a:solidFill>
                <a:srgbClr val="18579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2380" y="519972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Obléci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51900" y="48520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Skutek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11899" y="5184593"/>
            <a:ext cx="112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18579B"/>
                </a:solidFill>
              </a:rPr>
              <a:t>Odložit</a:t>
            </a:r>
            <a:endParaRPr lang="en-US" b="1" dirty="0">
              <a:solidFill>
                <a:srgbClr val="18579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5605" y="5569057"/>
            <a:ext cx="110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18579B"/>
                </a:solidFill>
              </a:rPr>
              <a:t>Umírat</a:t>
            </a:r>
            <a:endParaRPr lang="en-US" b="1" dirty="0">
              <a:solidFill>
                <a:srgbClr val="18579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0146" y="55625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Žít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2540209" y="2781742"/>
            <a:ext cx="3460345" cy="3462071"/>
          </a:xfrm>
          <a:prstGeom prst="ellipse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4826" y="2732845"/>
            <a:ext cx="7514788" cy="0"/>
          </a:xfrm>
          <a:prstGeom prst="straightConnector1">
            <a:avLst/>
          </a:prstGeom>
          <a:ln w="762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ultiply 9"/>
          <p:cNvSpPr/>
          <p:nvPr/>
        </p:nvSpPr>
        <p:spPr>
          <a:xfrm>
            <a:off x="4037116" y="2373550"/>
            <a:ext cx="438489" cy="738309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70452" y="430868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VÍRA</a:t>
            </a:r>
            <a:endParaRPr lang="en-US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670579" y="4308683"/>
            <a:ext cx="125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18579B"/>
                </a:solidFill>
              </a:rPr>
              <a:t>POKÁNÍ</a:t>
            </a:r>
            <a:endParaRPr lang="en-US" b="1" u="sng" dirty="0">
              <a:solidFill>
                <a:srgbClr val="18579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96226" y="1920013"/>
            <a:ext cx="187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Kairos</a:t>
            </a:r>
            <a:r>
              <a:rPr lang="en-US" b="1" dirty="0" smtClean="0"/>
              <a:t> Moment</a:t>
            </a:r>
            <a:endParaRPr lang="en-US" b="1" dirty="0"/>
          </a:p>
        </p:txBody>
      </p:sp>
      <p:sp>
        <p:nvSpPr>
          <p:cNvPr id="27" name="Equal 26"/>
          <p:cNvSpPr/>
          <p:nvPr/>
        </p:nvSpPr>
        <p:spPr>
          <a:xfrm>
            <a:off x="5142942" y="1935134"/>
            <a:ext cx="461539" cy="362837"/>
          </a:xfrm>
          <a:prstGeom prst="mathEqua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2904859" y="1787641"/>
            <a:ext cx="438489" cy="738309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4090" y="237356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Životní cesta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639873" y="30689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Pozorování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23724" y="439940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18579B"/>
                </a:solidFill>
              </a:rPr>
              <a:t>Odraz</a:t>
            </a:r>
            <a:endParaRPr lang="en-US" b="1" dirty="0">
              <a:solidFill>
                <a:srgbClr val="18579B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5475" y="565421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18579B"/>
                </a:solidFill>
              </a:rPr>
              <a:t>Rozhovor</a:t>
            </a:r>
            <a:endParaRPr lang="en-US" b="1" dirty="0">
              <a:solidFill>
                <a:srgbClr val="18579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41228" y="5684449"/>
            <a:ext cx="68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</a:t>
            </a:r>
            <a:r>
              <a:rPr lang="cs-CZ" b="1" dirty="0" smtClean="0"/>
              <a:t>á</a:t>
            </a:r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512021" y="43691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Účet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268024" y="303876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Čin</a:t>
            </a:r>
            <a:endParaRPr lang="en-US" b="1" dirty="0"/>
          </a:p>
        </p:txBody>
      </p:sp>
      <p:sp>
        <p:nvSpPr>
          <p:cNvPr id="45" name="Chevron 44"/>
          <p:cNvSpPr/>
          <p:nvPr/>
        </p:nvSpPr>
        <p:spPr>
          <a:xfrm rot="4248802">
            <a:off x="5675279" y="3605987"/>
            <a:ext cx="279171" cy="349519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3" idx="4"/>
          </p:cNvCxnSpPr>
          <p:nvPr/>
        </p:nvCxnSpPr>
        <p:spPr>
          <a:xfrm>
            <a:off x="4249332" y="2919418"/>
            <a:ext cx="21050" cy="3324395"/>
          </a:xfrm>
          <a:prstGeom prst="line">
            <a:avLst/>
          </a:prstGeom>
          <a:ln cap="flat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hevron 53"/>
          <p:cNvSpPr/>
          <p:nvPr/>
        </p:nvSpPr>
        <p:spPr>
          <a:xfrm rot="19759758">
            <a:off x="3117014" y="2918100"/>
            <a:ext cx="341719" cy="377381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hevron 54"/>
          <p:cNvSpPr/>
          <p:nvPr/>
        </p:nvSpPr>
        <p:spPr>
          <a:xfrm rot="9776093">
            <a:off x="4557370" y="6001209"/>
            <a:ext cx="235653" cy="345253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801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899" b="13899"/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96565" y="553575"/>
            <a:ext cx="8724412" cy="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b="1" dirty="0"/>
              <a:t>2</a:t>
            </a:r>
            <a:r>
              <a:rPr lang="en-US" sz="2400" b="1" dirty="0" smtClean="0"/>
              <a:t>. </a:t>
            </a:r>
            <a:r>
              <a:rPr lang="cs-CZ" sz="2400" b="1" dirty="0" smtClean="0"/>
              <a:t>Odpočívání s Kristem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25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6565" y="553575"/>
            <a:ext cx="8724412" cy="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b="1" dirty="0"/>
              <a:t>2</a:t>
            </a:r>
            <a:r>
              <a:rPr lang="en-US" sz="2400" b="1" dirty="0" smtClean="0"/>
              <a:t>. </a:t>
            </a:r>
            <a:r>
              <a:rPr lang="cs-CZ" sz="2400" b="1" dirty="0" smtClean="0"/>
              <a:t>Odpočívání s Kristem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977" y="1130448"/>
            <a:ext cx="38227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8527" y="1530331"/>
            <a:ext cx="19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Exodus 20:8-11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2203" y="320718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</a:t>
            </a:r>
            <a:r>
              <a:rPr lang="cs-CZ" b="1" dirty="0" smtClean="0"/>
              <a:t>a</a:t>
            </a:r>
            <a:r>
              <a:rPr lang="en-US" b="1" dirty="0" smtClean="0"/>
              <a:t>n 15:1-2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77377" y="1921056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Hospodin sedmého dne odpočinul </a:t>
            </a:r>
            <a:r>
              <a:rPr lang="en-US" b="1" dirty="0" smtClean="0"/>
              <a:t>…</a:t>
            </a:r>
          </a:p>
          <a:p>
            <a:r>
              <a:rPr lang="cs-CZ" b="1" dirty="0" smtClean="0"/>
              <a:t>Napodobujeme Ho a odpočíváme s ním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42203" y="3874668"/>
            <a:ext cx="46346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“</a:t>
            </a:r>
            <a:r>
              <a:rPr lang="cs-CZ" b="1" i="1" dirty="0" smtClean="0"/>
              <a:t>Já jsem pravý vinný kmen a můj </a:t>
            </a:r>
          </a:p>
          <a:p>
            <a:r>
              <a:rPr lang="cs-CZ" b="1" i="1" dirty="0" smtClean="0"/>
              <a:t>Otec je vinař. Každou mou ratolest, </a:t>
            </a:r>
          </a:p>
          <a:p>
            <a:r>
              <a:rPr lang="cs-CZ" b="1" i="1" dirty="0" smtClean="0"/>
              <a:t>která nenese ovoce, odřezává a každou, </a:t>
            </a:r>
          </a:p>
          <a:p>
            <a:r>
              <a:rPr lang="cs-CZ" b="1" i="1" dirty="0" smtClean="0"/>
              <a:t>která nese ovoce, čistí, aby nesla</a:t>
            </a:r>
          </a:p>
          <a:p>
            <a:r>
              <a:rPr lang="cs-CZ" b="1" i="1" dirty="0" smtClean="0"/>
              <a:t>hojnější ovoce.</a:t>
            </a:r>
            <a:r>
              <a:rPr lang="en-AU" b="1" i="1" dirty="0" smtClean="0"/>
              <a:t>”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596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6565" y="553575"/>
            <a:ext cx="8724412" cy="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b="1" dirty="0"/>
              <a:t>2</a:t>
            </a:r>
            <a:r>
              <a:rPr lang="en-US" sz="2400" b="1" dirty="0" smtClean="0"/>
              <a:t>. </a:t>
            </a:r>
            <a:r>
              <a:rPr lang="cs-CZ" sz="2400" b="1" dirty="0" smtClean="0"/>
              <a:t>Odpočívání s Kristem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391" y="1901346"/>
            <a:ext cx="5880100" cy="39497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95729" y="2539860"/>
            <a:ext cx="184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Odpočinek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654993" y="2541078"/>
            <a:ext cx="161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33846" y="3493008"/>
            <a:ext cx="152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Poslušnost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3441" y="3493008"/>
            <a:ext cx="194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FF"/>
                </a:solidFill>
              </a:rPr>
              <a:t>Nesení ovoce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4992" y="5189201"/>
            <a:ext cx="130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Růst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97075" y="5172865"/>
            <a:ext cx="15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</a:t>
            </a:r>
            <a:r>
              <a:rPr lang="cs-CZ" b="1" dirty="0" smtClean="0"/>
              <a:t>ořezávání</a:t>
            </a:r>
            <a:endParaRPr lang="en-US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070616" y="3038761"/>
            <a:ext cx="1420113" cy="1708358"/>
          </a:xfrm>
          <a:prstGeom prst="straightConnector1">
            <a:avLst/>
          </a:prstGeom>
          <a:ln w="44450" cmpd="sng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 Single Corner Rectangle 40"/>
          <p:cNvSpPr/>
          <p:nvPr/>
        </p:nvSpPr>
        <p:spPr>
          <a:xfrm>
            <a:off x="3538145" y="4535474"/>
            <a:ext cx="1935399" cy="483782"/>
          </a:xfrm>
          <a:prstGeom prst="round1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</a:t>
            </a:r>
            <a:r>
              <a:rPr lang="cs-CZ" b="1" dirty="0" smtClean="0"/>
              <a:t>a</a:t>
            </a:r>
            <a:r>
              <a:rPr lang="en-US" b="1" dirty="0" smtClean="0"/>
              <a:t>n 15:1-2</a:t>
            </a:r>
            <a:endParaRPr lang="en-US" b="1" dirty="0"/>
          </a:p>
        </p:txBody>
      </p:sp>
      <p:sp>
        <p:nvSpPr>
          <p:cNvPr id="42" name="Round Single Corner Rectangle 41"/>
          <p:cNvSpPr/>
          <p:nvPr/>
        </p:nvSpPr>
        <p:spPr>
          <a:xfrm>
            <a:off x="324710" y="1318691"/>
            <a:ext cx="1935399" cy="483782"/>
          </a:xfrm>
          <a:prstGeom prst="round1Rect">
            <a:avLst/>
          </a:prstGeom>
          <a:solidFill>
            <a:schemeClr val="accent3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Exodus 20:8-11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566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6565" y="553575"/>
            <a:ext cx="8724412" cy="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b="1" dirty="0" smtClean="0"/>
              <a:t>3. </a:t>
            </a:r>
            <a:r>
              <a:rPr lang="cs-CZ" sz="2400" b="1" dirty="0" smtClean="0"/>
              <a:t>Dosahování trojice vyvážených vztahů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4653" y="4389399"/>
            <a:ext cx="3787628" cy="2436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6431" y="1606141"/>
            <a:ext cx="3936324" cy="2212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044" y="1968674"/>
            <a:ext cx="28702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097" y="137575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cs-CZ" b="1" dirty="0" smtClean="0"/>
              <a:t>Ježíš trávil čas s Otcem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58099" y="117922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</a:t>
            </a:r>
            <a:r>
              <a:rPr lang="cs-CZ" b="1" dirty="0" smtClean="0"/>
              <a:t>Ježíš trávil čas s učedníky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0728" y="3788436"/>
            <a:ext cx="371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 </a:t>
            </a:r>
            <a:r>
              <a:rPr lang="cs-CZ" b="1" dirty="0" smtClean="0"/>
              <a:t>Ježíš oslovoval ty, kdo hledají</a:t>
            </a:r>
          </a:p>
          <a:p>
            <a:r>
              <a:rPr lang="cs-CZ" b="1" dirty="0" smtClean="0"/>
              <a:t> Boží království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122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6565" y="553575"/>
            <a:ext cx="8724412" cy="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b="1" dirty="0" smtClean="0"/>
              <a:t>3. </a:t>
            </a:r>
            <a:r>
              <a:rPr lang="cs-CZ" sz="2400" b="1" dirty="0" smtClean="0"/>
              <a:t>Dosahování trojice vyvážených vztahů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9524" y="1908298"/>
            <a:ext cx="3960888" cy="26405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57108" y="4747116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Mrtvé moře v</a:t>
            </a:r>
            <a:r>
              <a:rPr lang="en-US" b="1" dirty="0" smtClean="0"/>
              <a:t> I</a:t>
            </a:r>
            <a:r>
              <a:rPr lang="cs-CZ" b="1" dirty="0" smtClean="0"/>
              <a:t>z</a:t>
            </a:r>
            <a:r>
              <a:rPr lang="en-US" b="1" dirty="0" err="1" smtClean="0"/>
              <a:t>rael</a:t>
            </a:r>
            <a:r>
              <a:rPr lang="cs-CZ" b="1" dirty="0" smtClean="0"/>
              <a:t>i</a:t>
            </a:r>
            <a:r>
              <a:rPr lang="en-US" b="1" dirty="0" smtClean="0"/>
              <a:t> (</a:t>
            </a:r>
            <a:r>
              <a:rPr lang="cs-CZ" b="1" dirty="0" smtClean="0"/>
              <a:t>sleduj sůl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006" y="1908298"/>
            <a:ext cx="3964038" cy="2642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638" y="4731998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Oeschinen</a:t>
            </a:r>
            <a:r>
              <a:rPr lang="en-US" b="1" dirty="0"/>
              <a:t> </a:t>
            </a:r>
            <a:r>
              <a:rPr lang="cs-CZ" b="1" dirty="0" smtClean="0"/>
              <a:t>jezero</a:t>
            </a:r>
            <a:r>
              <a:rPr lang="en-US" b="1" dirty="0" smtClean="0"/>
              <a:t> </a:t>
            </a:r>
            <a:r>
              <a:rPr lang="cs-CZ" b="1" dirty="0" smtClean="0"/>
              <a:t>ve Švýcarsku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285225" y="128504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r>
              <a:rPr lang="cs-CZ" b="1" dirty="0" smtClean="0"/>
              <a:t>TEVŘENÉ</a:t>
            </a:r>
            <a:r>
              <a:rPr lang="en-US" b="1" dirty="0" smtClean="0"/>
              <a:t> </a:t>
            </a:r>
            <a:r>
              <a:rPr lang="cs-CZ" b="1" dirty="0" smtClean="0"/>
              <a:t>JEZERO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04522" y="1330403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JEZERO BEZ ODTOKU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166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6565" y="553575"/>
            <a:ext cx="8724412" cy="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400" b="1" dirty="0" smtClean="0"/>
              <a:t>3. </a:t>
            </a:r>
            <a:r>
              <a:rPr lang="cs-CZ" sz="2400" b="1" dirty="0" smtClean="0"/>
              <a:t>Dosahování trojice vyvážených vztahů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266" y="3591083"/>
            <a:ext cx="1511300" cy="149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7187" y="1798518"/>
            <a:ext cx="1879600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868" y="3653906"/>
            <a:ext cx="1905000" cy="127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639" y="50841"/>
            <a:ext cx="816281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3680967"/>
              </p:ext>
            </p:extLst>
          </p:nvPr>
        </p:nvGraphicFramePr>
        <p:xfrm>
          <a:off x="196565" y="1364614"/>
          <a:ext cx="9261475" cy="4452937"/>
        </p:xfrm>
        <a:graphic>
          <a:graphicData uri="http://schemas.openxmlformats.org/presentationml/2006/ole">
            <p:oleObj spid="_x0000_s1059" name="Document" r:id="rId6" imgW="5257080" imgH="25142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992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367" y="847420"/>
            <a:ext cx="82859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algn="just"/>
            <a:r>
              <a:rPr lang="en-US" b="1" dirty="0" smtClean="0"/>
              <a:t>     </a:t>
            </a:r>
            <a:r>
              <a:rPr lang="cs-CZ" b="1" dirty="0" smtClean="0"/>
              <a:t>Práce ve skupinkách </a:t>
            </a:r>
            <a:r>
              <a:rPr lang="en-US" b="1" dirty="0" smtClean="0"/>
              <a:t>– </a:t>
            </a:r>
            <a:r>
              <a:rPr lang="en-US" b="1" dirty="0"/>
              <a:t>10 </a:t>
            </a:r>
            <a:r>
              <a:rPr lang="en-US" b="1" dirty="0" err="1" smtClean="0"/>
              <a:t>minut</a:t>
            </a:r>
            <a:endParaRPr lang="en-AU" b="1" dirty="0"/>
          </a:p>
          <a:p>
            <a:pPr lvl="5" algn="just"/>
            <a:r>
              <a:rPr lang="en-US" b="1" dirty="0" smtClean="0"/>
              <a:t>      </a:t>
            </a:r>
            <a:r>
              <a:rPr lang="en-US" b="1" dirty="0"/>
              <a:t> </a:t>
            </a:r>
            <a:r>
              <a:rPr lang="en-US" i="1" dirty="0" smtClean="0"/>
              <a:t>(</a:t>
            </a:r>
            <a:r>
              <a:rPr lang="cs-CZ" i="1" dirty="0" smtClean="0"/>
              <a:t>čtyři lidé ve skupince</a:t>
            </a:r>
            <a:r>
              <a:rPr lang="en-US" i="1" dirty="0" smtClean="0"/>
              <a:t>)</a:t>
            </a:r>
            <a:endParaRPr lang="en-AU" dirty="0"/>
          </a:p>
          <a:p>
            <a:pPr lvl="5" algn="just"/>
            <a:r>
              <a:rPr lang="en-US" i="1" dirty="0"/>
              <a:t> </a:t>
            </a:r>
            <a:endParaRPr lang="en-AU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r>
              <a:rPr lang="cs-CZ" b="1" dirty="0" smtClean="0"/>
              <a:t>Odpovězte na následující otázku:</a:t>
            </a:r>
            <a:endParaRPr lang="en-US" b="1" dirty="0"/>
          </a:p>
          <a:p>
            <a:endParaRPr lang="en-US" b="1" dirty="0" smtClean="0"/>
          </a:p>
          <a:p>
            <a:pPr lvl="1"/>
            <a:r>
              <a:rPr lang="cs-CZ" b="1" dirty="0" smtClean="0"/>
              <a:t>Co vás nejvíc ovlivňuje z tohoto vyučování?</a:t>
            </a:r>
            <a:r>
              <a:rPr lang="en-US" b="1" dirty="0" smtClean="0"/>
              <a:t> </a:t>
            </a:r>
            <a:endParaRPr lang="en-AU" b="1" dirty="0"/>
          </a:p>
          <a:p>
            <a:r>
              <a:rPr lang="en-US" i="1" dirty="0"/>
              <a:t>  </a:t>
            </a:r>
            <a:endParaRPr lang="en-AU" dirty="0"/>
          </a:p>
          <a:p>
            <a:pPr lvl="1"/>
            <a:r>
              <a:rPr lang="cs-CZ" i="1" dirty="0" smtClean="0"/>
              <a:t>Jedna ze tří duchovních hodnot</a:t>
            </a:r>
            <a:r>
              <a:rPr lang="en-US" i="1" dirty="0"/>
              <a:t>	</a:t>
            </a:r>
            <a:r>
              <a:rPr lang="en-US" i="1" dirty="0" smtClean="0"/>
              <a:t>		</a:t>
            </a:r>
            <a:endParaRPr lang="en-AU" dirty="0"/>
          </a:p>
          <a:p>
            <a:r>
              <a:rPr lang="en-US" i="1" dirty="0"/>
              <a:t> </a:t>
            </a:r>
            <a:endParaRPr lang="en-AU" dirty="0"/>
          </a:p>
          <a:p>
            <a:pPr lvl="1"/>
            <a:r>
              <a:rPr lang="en-US" i="1" dirty="0"/>
              <a:t> </a:t>
            </a:r>
            <a:r>
              <a:rPr lang="cs-CZ" i="1" dirty="0" smtClean="0"/>
              <a:t>Nebo něco jiného</a:t>
            </a:r>
            <a:r>
              <a:rPr lang="en-US" i="1" dirty="0" smtClean="0"/>
              <a:t>!</a:t>
            </a:r>
            <a:endParaRPr lang="en-AU" dirty="0"/>
          </a:p>
          <a:p>
            <a:r>
              <a:rPr lang="en-US" i="1" dirty="0" smtClean="0"/>
              <a:t> </a:t>
            </a:r>
            <a:endParaRPr lang="en-AU" dirty="0" smtClean="0"/>
          </a:p>
          <a:p>
            <a:r>
              <a:rPr lang="cs-CZ" b="1" dirty="0" smtClean="0"/>
              <a:t>Vytvořte skupinky po 4 lidech a proberte, co vás nejvíc ovlivňuje, doba diskuze deset minut.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cs-CZ" b="1" dirty="0" smtClean="0"/>
              <a:t>Ujistěte se, že všichni mohli vyjádřit svůj názor</a:t>
            </a:r>
            <a:r>
              <a:rPr lang="en-US" b="1" dirty="0" smtClean="0"/>
              <a:t>.</a:t>
            </a:r>
            <a:endParaRPr lang="en-AU" b="1" dirty="0" smtClean="0"/>
          </a:p>
          <a:p>
            <a:r>
              <a:rPr lang="en-US" dirty="0"/>
              <a:t> 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069376" y="877656"/>
            <a:ext cx="4324441" cy="6795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276" y="656383"/>
            <a:ext cx="2570740" cy="1708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479" y="3536099"/>
            <a:ext cx="332027" cy="31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038" y="3519166"/>
            <a:ext cx="506942" cy="39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575" y="3419471"/>
            <a:ext cx="585258" cy="583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9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3483" y="1019203"/>
            <a:ext cx="5838796" cy="58387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11000" y="657317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Pěna </a:t>
            </a:r>
            <a:r>
              <a:rPr lang="en-US" b="1" i="1" dirty="0" smtClean="0"/>
              <a:t>FOAM GO </a:t>
            </a:r>
            <a:r>
              <a:rPr lang="cs-CZ" b="1" dirty="0" smtClean="0"/>
              <a:t>skutečně funguje</a:t>
            </a:r>
            <a:r>
              <a:rPr lang="en-US" b="1" dirty="0" smtClean="0"/>
              <a:t>! </a:t>
            </a:r>
            <a:r>
              <a:rPr lang="cs-CZ" b="1" dirty="0" smtClean="0"/>
              <a:t>VĚŘ MI!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777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0525" y="1076353"/>
            <a:ext cx="4320563" cy="5760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4668" y="658633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Paráda</a:t>
            </a:r>
            <a:r>
              <a:rPr lang="en-US" b="1" dirty="0" smtClean="0"/>
              <a:t>! </a:t>
            </a:r>
            <a:r>
              <a:rPr lang="cs-CZ" b="1" dirty="0" smtClean="0"/>
              <a:t>Za deset minut </a:t>
            </a:r>
            <a:r>
              <a:rPr lang="en-US" b="1" dirty="0" smtClean="0"/>
              <a:t>…..</a:t>
            </a:r>
            <a:r>
              <a:rPr lang="cs-CZ" b="1" dirty="0" smtClean="0"/>
              <a:t> pěna došla</a:t>
            </a:r>
            <a:r>
              <a:rPr lang="en-US" b="1" dirty="0" smtClean="0"/>
              <a:t>! </a:t>
            </a:r>
            <a:r>
              <a:rPr lang="cs-CZ" b="1" dirty="0" smtClean="0"/>
              <a:t>Jsem tak rád.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Seminar </a:t>
            </a:r>
            <a:r>
              <a:rPr lang="en-US" sz="2400" b="1" dirty="0" smtClean="0"/>
              <a:t>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157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26" y="1078381"/>
            <a:ext cx="5687593" cy="5687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150" y="684267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Kdyby tak byla pěna na všechny problémy života.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73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3482" y="1027752"/>
            <a:ext cx="5793437" cy="5793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8190" y="638912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Chtěl bych vyhodit všechny špatné věci </a:t>
            </a:r>
            <a:r>
              <a:rPr lang="en-US" b="1" dirty="0" smtClean="0"/>
              <a:t>…..</a:t>
            </a:r>
            <a:r>
              <a:rPr lang="cs-CZ" b="1" dirty="0" smtClean="0"/>
              <a:t> to nejde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647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8380"/>
            <a:ext cx="8042275" cy="1336675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cs-CZ" dirty="0" smtClean="0"/>
              <a:t>ROSÍM </a:t>
            </a:r>
            <a:r>
              <a:rPr lang="en-US" dirty="0" smtClean="0"/>
              <a:t> </a:t>
            </a:r>
            <a:r>
              <a:rPr lang="cs-CZ" dirty="0" smtClean="0"/>
              <a:t>UVAŽUJTE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02655"/>
            <a:ext cx="8042275" cy="4343400"/>
          </a:xfrm>
        </p:spPr>
        <p:txBody>
          <a:bodyPr/>
          <a:lstStyle/>
          <a:p>
            <a:r>
              <a:rPr lang="cs-CZ" sz="2000" b="1" dirty="0" smtClean="0"/>
              <a:t>Co když všechny ty problémy jednoduše nemají zmizet</a:t>
            </a:r>
            <a:r>
              <a:rPr lang="en-US" sz="2000" b="1" dirty="0" smtClean="0"/>
              <a:t>?</a:t>
            </a:r>
          </a:p>
          <a:p>
            <a:endParaRPr lang="en-US" sz="2000" b="1" dirty="0" smtClean="0"/>
          </a:p>
          <a:p>
            <a:r>
              <a:rPr lang="cs-CZ" sz="2000" b="1" dirty="0" smtClean="0"/>
              <a:t>Co když jsou tu, aby v nás něco způsobily</a:t>
            </a:r>
            <a:r>
              <a:rPr lang="en-US" sz="2000" b="1" dirty="0" smtClean="0"/>
              <a:t>?</a:t>
            </a:r>
          </a:p>
          <a:p>
            <a:endParaRPr lang="en-US" sz="2000" b="1" dirty="0" smtClean="0"/>
          </a:p>
          <a:p>
            <a:r>
              <a:rPr lang="cs-CZ" sz="2000" b="1" dirty="0" smtClean="0"/>
              <a:t>Co když jsou to momenty k zastavení v našem životě?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6639" y="50841"/>
            <a:ext cx="816281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060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65" y="846615"/>
            <a:ext cx="8724412" cy="529138"/>
          </a:xfrm>
        </p:spPr>
        <p:txBody>
          <a:bodyPr/>
          <a:lstStyle/>
          <a:p>
            <a:pPr algn="l"/>
            <a:r>
              <a:rPr lang="en-US" sz="2400" b="1" dirty="0" smtClean="0"/>
              <a:t>1. </a:t>
            </a:r>
            <a:r>
              <a:rPr lang="cs-CZ" sz="2400" b="1" dirty="0" smtClean="0"/>
              <a:t>Vyučování pomocí Zápasů</a:t>
            </a:r>
            <a:r>
              <a:rPr lang="en-US" sz="2400" b="1" dirty="0" smtClean="0"/>
              <a:t> </a:t>
            </a:r>
            <a:r>
              <a:rPr lang="en-US" sz="2400" b="1" dirty="0"/>
              <a:t>&amp; </a:t>
            </a:r>
            <a:r>
              <a:rPr lang="cs-CZ" sz="2400" b="1" dirty="0" smtClean="0"/>
              <a:t>Úspěchů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68051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343400"/>
          </a:xfrm>
        </p:spPr>
        <p:txBody>
          <a:bodyPr/>
          <a:lstStyle/>
          <a:p>
            <a:r>
              <a:rPr lang="cs-CZ" dirty="0" smtClean="0"/>
              <a:t>Učedníci se učili od Ježíše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Žák se učí v průběhu zápasů (a úspěchů) s Ježíšem ve středu dění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cs-CZ" dirty="0" smtClean="0"/>
              <a:t>Ježíš nám ukazuje, jak být dobrým vedoucím pozorováním, jak to dělá dobrý stavitel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272" y="50841"/>
            <a:ext cx="812754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945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65" y="846615"/>
            <a:ext cx="8724412" cy="529138"/>
          </a:xfrm>
        </p:spPr>
        <p:txBody>
          <a:bodyPr/>
          <a:lstStyle/>
          <a:p>
            <a:pPr algn="l"/>
            <a:r>
              <a:rPr lang="en-US" sz="2400" b="1" dirty="0" smtClean="0"/>
              <a:t>1. </a:t>
            </a:r>
            <a:r>
              <a:rPr lang="cs-CZ" sz="2400" b="1" dirty="0" smtClean="0"/>
              <a:t>Vyučování pomocí Zápasů</a:t>
            </a:r>
            <a:r>
              <a:rPr lang="en-US" sz="2400" b="1" dirty="0" smtClean="0"/>
              <a:t> </a:t>
            </a:r>
            <a:r>
              <a:rPr lang="en-US" sz="2400" b="1" dirty="0"/>
              <a:t>&amp; </a:t>
            </a:r>
            <a:r>
              <a:rPr lang="cs-CZ" sz="2400" b="1" dirty="0" smtClean="0"/>
              <a:t>Úspěchů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68051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457" y="152694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  <a:latin typeface="+mj-lt"/>
              </a:rPr>
              <a:t>Dvě strany vzdělávání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462" y="2207259"/>
            <a:ext cx="90717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Umírání s Kristem</a:t>
            </a:r>
            <a:r>
              <a:rPr lang="en-US" b="1" dirty="0" smtClean="0"/>
              <a:t>		     </a:t>
            </a:r>
            <a:r>
              <a:rPr lang="cs-CZ" b="1" dirty="0" smtClean="0"/>
              <a:t>Žití s Kristem </a:t>
            </a:r>
            <a:r>
              <a:rPr lang="en-US" b="1" dirty="0" smtClean="0"/>
              <a:t>(</a:t>
            </a:r>
            <a:r>
              <a:rPr lang="cs-CZ" b="1" dirty="0" smtClean="0"/>
              <a:t>Římanům</a:t>
            </a:r>
            <a:r>
              <a:rPr lang="en-US" b="1" dirty="0" smtClean="0"/>
              <a:t> </a:t>
            </a:r>
            <a:r>
              <a:rPr lang="en-US" b="1" dirty="0"/>
              <a:t>6:1-10</a:t>
            </a:r>
            <a:r>
              <a:rPr lang="en-US" b="1" dirty="0" smtClean="0"/>
              <a:t>)</a:t>
            </a:r>
          </a:p>
          <a:p>
            <a:endParaRPr lang="en-AU" b="1" dirty="0"/>
          </a:p>
          <a:p>
            <a:r>
              <a:rPr lang="cs-CZ" b="1" dirty="0" smtClean="0"/>
              <a:t>Zemřít hříchu</a:t>
            </a:r>
            <a:r>
              <a:rPr lang="en-US" b="1" dirty="0" smtClean="0"/>
              <a:t>		     </a:t>
            </a:r>
            <a:r>
              <a:rPr lang="cs-CZ" b="1" dirty="0" smtClean="0"/>
              <a:t>              Žít Bohu </a:t>
            </a:r>
            <a:r>
              <a:rPr lang="en-US" b="1" dirty="0" smtClean="0"/>
              <a:t>(</a:t>
            </a:r>
            <a:r>
              <a:rPr lang="cs-CZ" b="1" dirty="0" smtClean="0"/>
              <a:t>Římanům</a:t>
            </a:r>
            <a:r>
              <a:rPr lang="en-US" b="1" dirty="0" smtClean="0"/>
              <a:t> </a:t>
            </a:r>
            <a:r>
              <a:rPr lang="en-US" b="1" dirty="0"/>
              <a:t>6:11-14</a:t>
            </a:r>
            <a:r>
              <a:rPr lang="en-US" b="1" dirty="0" smtClean="0"/>
              <a:t>)</a:t>
            </a:r>
          </a:p>
          <a:p>
            <a:endParaRPr lang="en-AU" b="1" dirty="0"/>
          </a:p>
          <a:p>
            <a:r>
              <a:rPr lang="cs-CZ" b="1" dirty="0" smtClean="0"/>
              <a:t>Odložení starého člověka</a:t>
            </a:r>
            <a:r>
              <a:rPr lang="en-US" b="1" dirty="0" smtClean="0"/>
              <a:t>              </a:t>
            </a:r>
            <a:r>
              <a:rPr lang="cs-CZ" b="1" dirty="0" smtClean="0"/>
              <a:t> </a:t>
            </a:r>
            <a:r>
              <a:rPr lang="en-US" b="1" dirty="0" smtClean="0"/>
              <a:t>    </a:t>
            </a:r>
            <a:r>
              <a:rPr lang="cs-CZ" b="1" dirty="0" smtClean="0"/>
              <a:t>Oblečení nového těla </a:t>
            </a:r>
            <a:r>
              <a:rPr lang="en-US" b="1" dirty="0" smtClean="0"/>
              <a:t>(E</a:t>
            </a:r>
            <a:r>
              <a:rPr lang="cs-CZ" b="1" dirty="0" smtClean="0"/>
              <a:t>f</a:t>
            </a:r>
            <a:r>
              <a:rPr lang="en-US" b="1" dirty="0" smtClean="0"/>
              <a:t> </a:t>
            </a:r>
            <a:r>
              <a:rPr lang="en-US" b="1" dirty="0"/>
              <a:t>4:22-24</a:t>
            </a:r>
            <a:r>
              <a:rPr lang="en-US" b="1" dirty="0" smtClean="0"/>
              <a:t>)</a:t>
            </a:r>
          </a:p>
          <a:p>
            <a:endParaRPr lang="en-AU" b="1" dirty="0"/>
          </a:p>
          <a:p>
            <a:r>
              <a:rPr lang="cs-CZ" b="1" dirty="0" smtClean="0"/>
              <a:t>Ztracení svého života</a:t>
            </a:r>
            <a:r>
              <a:rPr lang="en-US" b="1" dirty="0" smtClean="0"/>
              <a:t>      		     </a:t>
            </a:r>
            <a:r>
              <a:rPr lang="cs-CZ" b="1" dirty="0" smtClean="0"/>
              <a:t>Nalezení nového života </a:t>
            </a:r>
            <a:r>
              <a:rPr lang="en-US" b="1" dirty="0" smtClean="0"/>
              <a:t>(Mat</a:t>
            </a:r>
            <a:r>
              <a:rPr lang="cs-CZ" b="1" dirty="0" err="1" smtClean="0"/>
              <a:t>ouš</a:t>
            </a:r>
            <a:r>
              <a:rPr lang="en-US" b="1" dirty="0" smtClean="0"/>
              <a:t> </a:t>
            </a:r>
            <a:r>
              <a:rPr lang="en-US" b="1" dirty="0"/>
              <a:t>10: 37-39</a:t>
            </a:r>
            <a:r>
              <a:rPr lang="en-US" b="1" dirty="0" smtClean="0"/>
              <a:t>)</a:t>
            </a:r>
          </a:p>
          <a:p>
            <a:endParaRPr lang="en-AU" b="1" dirty="0"/>
          </a:p>
          <a:p>
            <a:r>
              <a:rPr lang="cs-CZ" b="1" dirty="0" smtClean="0"/>
              <a:t>Nepřizpůsobovat se</a:t>
            </a:r>
            <a:r>
              <a:rPr lang="en-US" b="1" dirty="0" smtClean="0"/>
              <a:t>		     </a:t>
            </a:r>
            <a:r>
              <a:rPr lang="cs-CZ" b="1" dirty="0" smtClean="0"/>
              <a:t>Být proměněn </a:t>
            </a:r>
            <a:r>
              <a:rPr lang="en-US" b="1" dirty="0" smtClean="0"/>
              <a:t>(</a:t>
            </a:r>
            <a:r>
              <a:rPr lang="cs-CZ" b="1" dirty="0" smtClean="0"/>
              <a:t>Římanům</a:t>
            </a:r>
            <a:r>
              <a:rPr lang="en-US" b="1" dirty="0" smtClean="0"/>
              <a:t> </a:t>
            </a:r>
            <a:r>
              <a:rPr lang="en-US" b="1" dirty="0"/>
              <a:t>12:1-2</a:t>
            </a:r>
            <a:r>
              <a:rPr lang="en-US" b="1" dirty="0" smtClean="0"/>
              <a:t>)</a:t>
            </a:r>
          </a:p>
          <a:p>
            <a:endParaRPr lang="en-AU" b="1" dirty="0"/>
          </a:p>
          <a:p>
            <a:r>
              <a:rPr lang="cs-CZ" b="1" dirty="0" smtClean="0"/>
              <a:t>Bourat opevnění proti Bohu              Obnovit poslušnost Kristu </a:t>
            </a:r>
            <a:r>
              <a:rPr lang="en-US" b="1" dirty="0" smtClean="0"/>
              <a:t>(2</a:t>
            </a:r>
            <a:r>
              <a:rPr lang="cs-CZ" b="1" dirty="0" smtClean="0"/>
              <a:t>.</a:t>
            </a:r>
            <a:r>
              <a:rPr lang="en-US" b="1" dirty="0" smtClean="0"/>
              <a:t> </a:t>
            </a:r>
            <a:r>
              <a:rPr lang="cs-CZ" b="1" dirty="0" smtClean="0"/>
              <a:t>K</a:t>
            </a:r>
            <a:r>
              <a:rPr lang="en-US" b="1" dirty="0" smtClean="0"/>
              <a:t>or </a:t>
            </a:r>
            <a:r>
              <a:rPr lang="en-US" b="1" dirty="0"/>
              <a:t>10:4-5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 </a:t>
            </a:r>
            <a:endParaRPr lang="en-AU" b="1" dirty="0"/>
          </a:p>
          <a:p>
            <a:r>
              <a:rPr lang="cs-CZ" b="1" dirty="0" smtClean="0"/>
              <a:t>Pokání</a:t>
            </a:r>
            <a:r>
              <a:rPr lang="en-US" b="1" dirty="0" smtClean="0"/>
              <a:t>                                         </a:t>
            </a:r>
            <a:r>
              <a:rPr lang="cs-CZ" b="1" dirty="0" smtClean="0"/>
              <a:t>      </a:t>
            </a:r>
            <a:r>
              <a:rPr lang="en-US" b="1" dirty="0" smtClean="0"/>
              <a:t>   </a:t>
            </a:r>
            <a:r>
              <a:rPr lang="cs-CZ" b="1" dirty="0" smtClean="0"/>
              <a:t>Víra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Mar</a:t>
            </a:r>
            <a:r>
              <a:rPr lang="cs-CZ" b="1" dirty="0" smtClean="0"/>
              <a:t>e</a:t>
            </a:r>
            <a:r>
              <a:rPr lang="en-US" b="1" dirty="0" smtClean="0"/>
              <a:t>k </a:t>
            </a:r>
            <a:r>
              <a:rPr lang="en-US" b="1" dirty="0"/>
              <a:t>1:14-15</a:t>
            </a:r>
            <a:r>
              <a:rPr lang="en-US" b="1" dirty="0" smtClean="0"/>
              <a:t>)</a:t>
            </a:r>
          </a:p>
          <a:p>
            <a:endParaRPr lang="en-AU" b="1" dirty="0"/>
          </a:p>
          <a:p>
            <a:r>
              <a:rPr lang="cs-CZ" b="1" dirty="0" smtClean="0"/>
              <a:t>Slyšte mé slovo</a:t>
            </a:r>
            <a:r>
              <a:rPr lang="en-US" b="1" dirty="0" smtClean="0"/>
              <a:t>		 </a:t>
            </a:r>
            <a:r>
              <a:rPr lang="cs-CZ" b="1" dirty="0" smtClean="0"/>
              <a:t>              </a:t>
            </a:r>
            <a:r>
              <a:rPr lang="en-US" b="1" dirty="0" smtClean="0"/>
              <a:t>   </a:t>
            </a:r>
            <a:r>
              <a:rPr lang="cs-CZ" b="1" dirty="0" smtClean="0"/>
              <a:t>Konejte podle toho</a:t>
            </a:r>
            <a:r>
              <a:rPr lang="en-US" b="1" dirty="0" smtClean="0"/>
              <a:t>  </a:t>
            </a:r>
            <a:r>
              <a:rPr lang="en-US" b="1" dirty="0"/>
              <a:t>(Mat 7:24)</a:t>
            </a:r>
            <a:endParaRPr lang="en-AU" b="1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7842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65" y="846615"/>
            <a:ext cx="8724412" cy="529138"/>
          </a:xfrm>
        </p:spPr>
        <p:txBody>
          <a:bodyPr/>
          <a:lstStyle/>
          <a:p>
            <a:pPr algn="l"/>
            <a:r>
              <a:rPr lang="en-US" sz="2400" b="1" dirty="0" smtClean="0"/>
              <a:t>1. </a:t>
            </a:r>
            <a:r>
              <a:rPr lang="cs-CZ" sz="2400" b="1" dirty="0" smtClean="0"/>
              <a:t>Vyučování pomocí Zápasů</a:t>
            </a:r>
            <a:r>
              <a:rPr lang="en-US" sz="2400" b="1" dirty="0" smtClean="0"/>
              <a:t> </a:t>
            </a:r>
            <a:r>
              <a:rPr lang="en-US" sz="2400" b="1" dirty="0"/>
              <a:t>&amp; </a:t>
            </a:r>
            <a:r>
              <a:rPr lang="cs-CZ" sz="2400" b="1" dirty="0" smtClean="0"/>
              <a:t>Úspěchů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68051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457" y="1526940"/>
            <a:ext cx="407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</a:t>
            </a:r>
            <a:r>
              <a:rPr lang="cs-CZ" dirty="0" smtClean="0">
                <a:solidFill>
                  <a:schemeClr val="accent1"/>
                </a:solidFill>
              </a:rPr>
              <a:t>OTÁZKY, KTERÉ VÁM POMOHOU 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9275" y="1974640"/>
            <a:ext cx="8042275" cy="4343400"/>
          </a:xfrm>
        </p:spPr>
        <p:txBody>
          <a:bodyPr/>
          <a:lstStyle/>
          <a:p>
            <a:r>
              <a:rPr lang="cs-CZ" b="1" dirty="0" smtClean="0"/>
              <a:t>Co Bůh říká vám?</a:t>
            </a:r>
            <a:endParaRPr lang="en-US" b="1" dirty="0" smtClean="0"/>
          </a:p>
          <a:p>
            <a:endParaRPr lang="en-US" b="1" dirty="0"/>
          </a:p>
          <a:p>
            <a:r>
              <a:rPr lang="cs-CZ" b="1" dirty="0" smtClean="0"/>
              <a:t>Co s tím děláte?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6751" y="50841"/>
            <a:ext cx="80425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2: </a:t>
            </a:r>
            <a:r>
              <a:rPr lang="en-US" sz="2400" b="1" dirty="0"/>
              <a:t>	</a:t>
            </a:r>
            <a:r>
              <a:rPr lang="cs-CZ" sz="2400" b="1" dirty="0" smtClean="0"/>
              <a:t>Tři duchovní hodnoty zdravého vedoucího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766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441</Words>
  <Application>Microsoft Office PowerPoint</Application>
  <PresentationFormat>Předvádění na obrazovce 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Default Theme</vt:lpstr>
      <vt:lpstr>Document</vt:lpstr>
      <vt:lpstr>Snímek 1</vt:lpstr>
      <vt:lpstr>Snímek 2</vt:lpstr>
      <vt:lpstr>Snímek 3</vt:lpstr>
      <vt:lpstr>Snímek 4</vt:lpstr>
      <vt:lpstr>Snímek 5</vt:lpstr>
      <vt:lpstr>PROSÍM  UVAŽUJTE……</vt:lpstr>
      <vt:lpstr>1. Vyučování pomocí Zápasů &amp; Úspěchů</vt:lpstr>
      <vt:lpstr>1. Vyučování pomocí Zápasů &amp; Úspěchů</vt:lpstr>
      <vt:lpstr>1. Vyučování pomocí Zápasů &amp; Úspěchů</vt:lpstr>
      <vt:lpstr>1. Vyučování pomocí Zápasů &amp; Úspěchů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Oreste Pompetti</dc:creator>
  <cp:lastModifiedBy>Jaroslava Konečná</cp:lastModifiedBy>
  <cp:revision>101</cp:revision>
  <dcterms:created xsi:type="dcterms:W3CDTF">2015-08-24T04:53:53Z</dcterms:created>
  <dcterms:modified xsi:type="dcterms:W3CDTF">2015-09-04T11:25:04Z</dcterms:modified>
</cp:coreProperties>
</file>